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7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822B4B4-79CF-41C1-8CAD-81BE731CA1F9}" type="datetimeFigureOut">
              <a:rPr lang="tr-TR" smtClean="0"/>
              <a:t>17.09.2025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408134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2B4B4-79CF-41C1-8CAD-81BE731CA1F9}" type="datetimeFigureOut">
              <a:rPr lang="tr-TR" smtClean="0"/>
              <a:t>17.09.2025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107212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2B4B4-79CF-41C1-8CAD-81BE731CA1F9}" type="datetimeFigureOut">
              <a:rPr lang="tr-TR" smtClean="0"/>
              <a:t>17.09.2025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310714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2B4B4-79CF-41C1-8CAD-81BE731CA1F9}" type="datetimeFigureOut">
              <a:rPr lang="tr-TR" smtClean="0"/>
              <a:t>17.09.2025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177970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822B4B4-79CF-41C1-8CAD-81BE731CA1F9}" type="datetimeFigureOut">
              <a:rPr lang="tr-TR" smtClean="0"/>
              <a:t>17.09.2025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311662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822B4B4-79CF-41C1-8CAD-81BE731CA1F9}" type="datetimeFigureOut">
              <a:rPr lang="tr-TR" smtClean="0"/>
              <a:t>17.09.2025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17994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822B4B4-79CF-41C1-8CAD-81BE731CA1F9}" type="datetimeFigureOut">
              <a:rPr lang="tr-TR" smtClean="0"/>
              <a:t>17.09.2025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182070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822B4B4-79CF-41C1-8CAD-81BE731CA1F9}" type="datetimeFigureOut">
              <a:rPr lang="tr-TR" smtClean="0"/>
              <a:t>17.09.2025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21536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22B4B4-79CF-41C1-8CAD-81BE731CA1F9}" type="datetimeFigureOut">
              <a:rPr lang="tr-TR" smtClean="0"/>
              <a:t>17.09.2025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370930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822B4B4-79CF-41C1-8CAD-81BE731CA1F9}" type="datetimeFigureOut">
              <a:rPr lang="tr-TR" smtClean="0"/>
              <a:t>17.09.2025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33312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822B4B4-79CF-41C1-8CAD-81BE731CA1F9}" type="datetimeFigureOut">
              <a:rPr lang="tr-TR" smtClean="0"/>
              <a:t>17.09.2025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4F4D0F-854A-4711-AB83-DC612E47D27F}" type="slidenum">
              <a:rPr lang="tr-TR" smtClean="0"/>
              <a:t>‹#›</a:t>
            </a:fld>
            <a:endParaRPr lang="tr-TR"/>
          </a:p>
        </p:txBody>
      </p:sp>
    </p:spTree>
    <p:extLst>
      <p:ext uri="{BB962C8B-B14F-4D97-AF65-F5344CB8AC3E}">
        <p14:creationId xmlns:p14="http://schemas.microsoft.com/office/powerpoint/2010/main" val="232131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2B4B4-79CF-41C1-8CAD-81BE731CA1F9}" type="datetimeFigureOut">
              <a:rPr lang="tr-TR" smtClean="0"/>
              <a:t>17.09.2025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F4D0F-854A-4711-AB83-DC612E47D27F}" type="slidenum">
              <a:rPr lang="tr-TR" smtClean="0"/>
              <a:t>‹#›</a:t>
            </a:fld>
            <a:endParaRPr lang="tr-TR"/>
          </a:p>
        </p:txBody>
      </p:sp>
    </p:spTree>
    <p:extLst>
      <p:ext uri="{BB962C8B-B14F-4D97-AF65-F5344CB8AC3E}">
        <p14:creationId xmlns:p14="http://schemas.microsoft.com/office/powerpoint/2010/main" val="17604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708638" y="2917521"/>
            <a:ext cx="9144000" cy="1849437"/>
          </a:xfrm>
          <a:solidFill>
            <a:schemeClr val="accent4">
              <a:lumMod val="60000"/>
              <a:lumOff val="40000"/>
            </a:schemeClr>
          </a:solidFill>
          <a:ln>
            <a:solidFill>
              <a:schemeClr val="accent4">
                <a:lumMod val="60000"/>
                <a:lumOff val="40000"/>
              </a:schemeClr>
            </a:solidFill>
          </a:ln>
        </p:spPr>
        <p:txBody>
          <a:bodyPr>
            <a:noAutofit/>
          </a:bodyPr>
          <a:lstStyle/>
          <a:p>
            <a:r>
              <a:rPr lang="tr-TR" sz="6600" b="1" dirty="0" smtClean="0">
                <a:ln w="10160">
                  <a:solidFill>
                    <a:schemeClr val="accent1">
                      <a:lumMod val="75000"/>
                    </a:schemeClr>
                  </a:solidFill>
                  <a:prstDash val="solid"/>
                </a:ln>
                <a:solidFill>
                  <a:schemeClr val="accent1">
                    <a:lumMod val="75000"/>
                  </a:schemeClr>
                </a:solidFill>
                <a:effectLst>
                  <a:outerShdw blurRad="38100" dist="22860" dir="5400000" algn="tl" rotWithShape="0">
                    <a:srgbClr val="000000">
                      <a:alpha val="30000"/>
                    </a:srgbClr>
                  </a:outerShdw>
                </a:effectLst>
              </a:rPr>
              <a:t>PSİKOSOSYAL KORUMA, ÖNLEME VE KRİZE MÜDAHALE </a:t>
            </a:r>
            <a:endParaRPr lang="tr-TR" sz="6600" b="1" dirty="0">
              <a:ln w="10160">
                <a:solidFill>
                  <a:schemeClr val="accent1">
                    <a:lumMod val="75000"/>
                  </a:schemeClr>
                </a:solidFill>
                <a:prstDash val="solid"/>
              </a:ln>
              <a:solidFill>
                <a:schemeClr val="accent1">
                  <a:lumMod val="75000"/>
                </a:schemeClr>
              </a:solidFill>
              <a:effectLst>
                <a:outerShdw blurRad="38100" dist="22860" dir="5400000" algn="tl" rotWithShape="0">
                  <a:srgbClr val="000000">
                    <a:alpha val="30000"/>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17" y="3046535"/>
            <a:ext cx="5657850" cy="4000500"/>
          </a:xfrm>
          <a:prstGeom prst="rect">
            <a:avLst/>
          </a:prstGeom>
        </p:spPr>
      </p:pic>
    </p:spTree>
    <p:extLst>
      <p:ext uri="{BB962C8B-B14F-4D97-AF65-F5344CB8AC3E}">
        <p14:creationId xmlns:p14="http://schemas.microsoft.com/office/powerpoint/2010/main" val="310363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013" y="4513228"/>
            <a:ext cx="4053987" cy="2344772"/>
          </a:xfrm>
          <a:prstGeom prst="rect">
            <a:avLst/>
          </a:prstGeom>
        </p:spPr>
      </p:pic>
      <p:sp>
        <p:nvSpPr>
          <p:cNvPr id="3" name="İçerik Yer Tutucusu 2"/>
          <p:cNvSpPr>
            <a:spLocks noGrp="1"/>
          </p:cNvSpPr>
          <p:nvPr>
            <p:ph idx="1"/>
          </p:nvPr>
        </p:nvSpPr>
        <p:spPr>
          <a:xfrm>
            <a:off x="934916" y="1597025"/>
            <a:ext cx="10515600" cy="4351338"/>
          </a:xfrm>
        </p:spPr>
        <p:txBody>
          <a:bodyPr/>
          <a:lstStyle/>
          <a:p>
            <a:pPr algn="just"/>
            <a:r>
              <a:rPr lang="tr-TR" dirty="0" smtClean="0"/>
              <a:t>Baskıdan uzak, görüşmenin güven içinde hissettirdiği bir ortam oluşturulmalıdır. </a:t>
            </a:r>
          </a:p>
          <a:p>
            <a:pPr algn="just"/>
            <a:r>
              <a:rPr lang="tr-TR" dirty="0" smtClean="0"/>
              <a:t>Çocuğun yaş düzeyine ve gelişim dönemine uygun, anlayacağı bir dilde bilgi verilmeli, görüşme teknikleri buna uygun şekilde düzenlenmelidir.</a:t>
            </a:r>
          </a:p>
          <a:p>
            <a:pPr algn="just"/>
            <a:r>
              <a:rPr lang="tr-TR" dirty="0" smtClean="0"/>
              <a:t>Yaşadığı duruma dair kendini suçlu hissetmesine sebep olabilecek “Neden?” ve “Nasıl?” gibi sorgu içeren ifadelerden kaçınılmalıdır.</a:t>
            </a:r>
            <a:endParaRPr lang="tr-TR" dirty="0"/>
          </a:p>
        </p:txBody>
      </p:sp>
    </p:spTree>
    <p:extLst>
      <p:ext uri="{BB962C8B-B14F-4D97-AF65-F5344CB8AC3E}">
        <p14:creationId xmlns:p14="http://schemas.microsoft.com/office/powerpoint/2010/main" val="7865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81" y="2595196"/>
            <a:ext cx="4762500" cy="4762500"/>
          </a:xfrm>
          <a:prstGeom prst="rect">
            <a:avLst/>
          </a:prstGeom>
        </p:spPr>
      </p:pic>
      <p:sp>
        <p:nvSpPr>
          <p:cNvPr id="3" name="İçerik Yer Tutucusu 2"/>
          <p:cNvSpPr>
            <a:spLocks noGrp="1"/>
          </p:cNvSpPr>
          <p:nvPr>
            <p:ph idx="1"/>
          </p:nvPr>
        </p:nvSpPr>
        <p:spPr>
          <a:xfrm>
            <a:off x="829408" y="1447556"/>
            <a:ext cx="10515600" cy="4351338"/>
          </a:xfrm>
        </p:spPr>
        <p:txBody>
          <a:bodyPr/>
          <a:lstStyle/>
          <a:p>
            <a:pPr algn="just"/>
            <a:r>
              <a:rPr lang="tr-TR" dirty="0" smtClean="0"/>
              <a:t>Çocuğun anlattıklarının yanı sıra sözsüz iletişim diline de dikkat edilmelidir.</a:t>
            </a:r>
          </a:p>
          <a:p>
            <a:pPr algn="just"/>
            <a:r>
              <a:rPr lang="tr-TR" dirty="0" smtClean="0"/>
              <a:t>Yaşadığı durumun ailesine ve ona yardımcı olabilecek kişilere haber verilmesini gerektiren bir durum olduğu anlatılmalıdır. Yasal süreç hakkında bilgi verilmelidir. </a:t>
            </a:r>
          </a:p>
          <a:p>
            <a:pPr algn="just"/>
            <a:r>
              <a:rPr lang="tr-TR" dirty="0" smtClean="0"/>
              <a:t>Yaşanacak süreç açık, net, anlaşılır bir biçimde anlatılmalıdır.              Tutulamayacak sözler verilmemelidir.</a:t>
            </a:r>
            <a:endParaRPr lang="tr-TR" dirty="0"/>
          </a:p>
        </p:txBody>
      </p:sp>
    </p:spTree>
    <p:extLst>
      <p:ext uri="{BB962C8B-B14F-4D97-AF65-F5344CB8AC3E}">
        <p14:creationId xmlns:p14="http://schemas.microsoft.com/office/powerpoint/2010/main" val="195918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6316" y="3301783"/>
            <a:ext cx="10515600" cy="1912055"/>
          </a:xfrm>
        </p:spPr>
        <p:txBody>
          <a:bodyPr/>
          <a:lstStyle/>
          <a:p>
            <a:pPr algn="just"/>
            <a:r>
              <a:rPr lang="tr-TR" dirty="0" smtClean="0"/>
              <a:t>Eğer istismar aile içerisinde gerçekleştiyse okul müdürü tarafından İlçe Emniyet Çocuk Şubeye (EÇŞ) sözlü ihbarda/bildirimde bulunulur. Bu durumda aile bilgilendirmesi Çocuk İzlem Merkezi (ÇİM) tarafından yapılır.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 y="111368"/>
            <a:ext cx="4163666" cy="2886809"/>
          </a:xfrm>
          <a:prstGeom prst="rect">
            <a:avLst/>
          </a:prstGeom>
        </p:spPr>
      </p:pic>
      <p:sp>
        <p:nvSpPr>
          <p:cNvPr id="5" name="Metin kutusu 4"/>
          <p:cNvSpPr txBox="1"/>
          <p:nvPr/>
        </p:nvSpPr>
        <p:spPr>
          <a:xfrm>
            <a:off x="4387361" y="1334098"/>
            <a:ext cx="7220627" cy="1815882"/>
          </a:xfrm>
          <a:prstGeom prst="rect">
            <a:avLst/>
          </a:prstGeom>
          <a:noFill/>
        </p:spPr>
        <p:txBody>
          <a:bodyPr wrap="square" rtlCol="0">
            <a:spAutoFit/>
          </a:bodyPr>
          <a:lstStyle/>
          <a:p>
            <a:pPr marL="457200" indent="-457200" algn="just">
              <a:buFont typeface="Arial" panose="020B0604020202020204" pitchFamily="34" charset="0"/>
              <a:buChar char="•"/>
            </a:pPr>
            <a:r>
              <a:rPr lang="tr-TR" sz="2800" dirty="0" smtClean="0"/>
              <a:t>Eğer istismar aile içerisinde gerçekleşmediyse mağdurun ailesi okula davet edilerek olay hak kında bilgilendirilir. </a:t>
            </a:r>
          </a:p>
          <a:p>
            <a:pPr algn="just"/>
            <a:endParaRPr lang="tr-TR" sz="2800" dirty="0"/>
          </a:p>
        </p:txBody>
      </p:sp>
    </p:spTree>
    <p:extLst>
      <p:ext uri="{BB962C8B-B14F-4D97-AF65-F5344CB8AC3E}">
        <p14:creationId xmlns:p14="http://schemas.microsoft.com/office/powerpoint/2010/main" val="399536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Okul müdürü İlçe Milli Eğitim Müdürüne sözlü ihbarda/bildirimde bulunur. GİZLİ damgası ile Ek 5’deki İstismar Bildirim Tutanağı kopyası, ilçe </a:t>
            </a:r>
            <a:r>
              <a:rPr lang="tr-TR" dirty="0" err="1" smtClean="0"/>
              <a:t>MEM’e</a:t>
            </a:r>
            <a:r>
              <a:rPr lang="tr-TR" dirty="0" smtClean="0"/>
              <a:t> gönderilir.</a:t>
            </a:r>
          </a:p>
          <a:p>
            <a:r>
              <a:rPr lang="tr-TR" dirty="0" smtClean="0"/>
              <a:t>Bildirimi alan okul müdürü Ek 5’deki “İstismar Bildirim </a:t>
            </a:r>
            <a:r>
              <a:rPr lang="tr-TR" dirty="0" err="1" smtClean="0"/>
              <a:t>Tutanağı”nı</a:t>
            </a:r>
            <a:r>
              <a:rPr lang="tr-TR" dirty="0" smtClean="0"/>
              <a:t> doldurur ve Emniyet Çocuk Şube görevlisine imza karşılığı teslim eder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912" y="3515091"/>
            <a:ext cx="4866781" cy="3937270"/>
          </a:xfrm>
          <a:prstGeom prst="rect">
            <a:avLst/>
          </a:prstGeom>
        </p:spPr>
      </p:pic>
    </p:spTree>
    <p:extLst>
      <p:ext uri="{BB962C8B-B14F-4D97-AF65-F5344CB8AC3E}">
        <p14:creationId xmlns:p14="http://schemas.microsoft.com/office/powerpoint/2010/main" val="373277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Bildirim Sonrası Süreç</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algn="just"/>
            <a:r>
              <a:rPr lang="tr-TR" dirty="0" smtClean="0"/>
              <a:t>Öğrenci, teneffüste sınıf öğretmeni, okul psikolojik danışmanı/okul müdürü tarafından psikolojik danışmanlık ve rehberlik servisinde çocuk şube sivil görevlisine teslim edilir. </a:t>
            </a:r>
          </a:p>
          <a:p>
            <a:pPr algn="just"/>
            <a:r>
              <a:rPr lang="tr-TR" dirty="0" smtClean="0"/>
              <a:t>Diğer öğrenciler derse girdikten sonra, öğrenci çocuk şube sivil görevlisi tarafından okuldan çıkarılır. </a:t>
            </a:r>
          </a:p>
          <a:p>
            <a:pPr algn="just"/>
            <a:r>
              <a:rPr lang="tr-TR" dirty="0" smtClean="0"/>
              <a:t>Görevli, çocukla olay hakkında herhangi bir görüşme yapmadan çocuğu </a:t>
            </a:r>
            <a:r>
              <a:rPr lang="tr-TR" dirty="0" err="1" smtClean="0"/>
              <a:t>ÇİM’e</a:t>
            </a:r>
            <a:r>
              <a:rPr lang="tr-TR" dirty="0" smtClean="0"/>
              <a:t> götürür.</a:t>
            </a:r>
            <a:endParaRPr lang="tr-TR" dirty="0"/>
          </a:p>
        </p:txBody>
      </p:sp>
    </p:spTree>
    <p:extLst>
      <p:ext uri="{BB962C8B-B14F-4D97-AF65-F5344CB8AC3E}">
        <p14:creationId xmlns:p14="http://schemas.microsoft.com/office/powerpoint/2010/main" val="346637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1800347"/>
            <a:ext cx="10515600" cy="3257306"/>
          </a:xfrm>
          <a:solidFill>
            <a:schemeClr val="accent4">
              <a:lumMod val="60000"/>
              <a:lumOff val="40000"/>
            </a:schemeClr>
          </a:solidFill>
          <a:ln>
            <a:solidFill>
              <a:schemeClr val="accent4">
                <a:lumMod val="60000"/>
                <a:lumOff val="40000"/>
              </a:schemeClr>
            </a:solidFill>
          </a:ln>
        </p:spPr>
        <p:txBody>
          <a:bodyPr>
            <a:noAutofit/>
          </a:bodyPr>
          <a:lstStyle/>
          <a:p>
            <a:pPr algn="ctr"/>
            <a:r>
              <a:rPr lang="tr-TR" sz="5400"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İNTİHAR TRAVMASINA YÖNELİK PSİKOSOSYAL MÜDAHALE BASAMAKLARI</a:t>
            </a:r>
            <a:endParaRPr lang="tr-TR" sz="5400"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5943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Tanım:</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marL="0" indent="0">
              <a:buNone/>
            </a:pPr>
            <a:r>
              <a:rPr lang="tr-TR" dirty="0" smtClean="0"/>
              <a:t>Bireyin sonucunun ölüme neden olacağını bilerek yaptığı fiilin direkt ya da dolaylı şekilde ortaya çıkardığı ölüm intihar olarak adlandırılmaktadır. Eğer söz konusu eylem sonuca ulaşmaz ise o zaman da bu durum intihar girişimi (teşebbüsü) olarak ifade edilmektedir (Durkheim,1992).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2562"/>
            <a:ext cx="7596554" cy="3985438"/>
          </a:xfrm>
          <a:prstGeom prst="rect">
            <a:avLst/>
          </a:prstGeom>
        </p:spPr>
      </p:pic>
    </p:spTree>
    <p:extLst>
      <p:ext uri="{BB962C8B-B14F-4D97-AF65-F5344CB8AC3E}">
        <p14:creationId xmlns:p14="http://schemas.microsoft.com/office/powerpoint/2010/main" val="167903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4189" y="1751681"/>
            <a:ext cx="10515600" cy="4351338"/>
          </a:xfrm>
        </p:spPr>
        <p:txBody>
          <a:bodyPr/>
          <a:lstStyle/>
          <a:p>
            <a:pPr marL="0" indent="0" algn="just">
              <a:buNone/>
            </a:pPr>
            <a:r>
              <a:rPr lang="tr-TR" dirty="0" smtClean="0"/>
              <a:t>İntihar çok karmaşık bir süreçtir ve tek bir nedenden bahsetmek zordur. Psikiyatrik bozukluklar, depresyon, umutsuzluk intihar için ciddi risk oluşturmaktadır. Kişinin daha önce intihar teşebbüsünde bulunmuş olması, ailede intihar öyküsünün olması, alkol ya da madde bağımlılığı, genetik faktörler intihar için risk faktörü oluşturan unsurlardır.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2656556"/>
            <a:ext cx="6353908" cy="4201444"/>
          </a:xfrm>
          <a:prstGeom prst="rect">
            <a:avLst/>
          </a:prstGeom>
        </p:spPr>
      </p:pic>
    </p:spTree>
    <p:extLst>
      <p:ext uri="{BB962C8B-B14F-4D97-AF65-F5344CB8AC3E}">
        <p14:creationId xmlns:p14="http://schemas.microsoft.com/office/powerpoint/2010/main" val="48932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Öneriler:</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29225" y="3609975"/>
            <a:ext cx="6962775" cy="3248025"/>
          </a:xfrm>
          <a:prstGeom prst="rect">
            <a:avLst/>
          </a:prstGeom>
        </p:spPr>
      </p:pic>
      <p:sp>
        <p:nvSpPr>
          <p:cNvPr id="3" name="İçerik Yer Tutucusu 2"/>
          <p:cNvSpPr>
            <a:spLocks noGrp="1"/>
          </p:cNvSpPr>
          <p:nvPr>
            <p:ph idx="1"/>
          </p:nvPr>
        </p:nvSpPr>
        <p:spPr/>
        <p:txBody>
          <a:bodyPr/>
          <a:lstStyle/>
          <a:p>
            <a:pPr algn="just"/>
            <a:r>
              <a:rPr lang="tr-TR" dirty="0" smtClean="0"/>
              <a:t>Bir intihar gerçekleştikten sonra krizi etkin bir şekilde yönetmek, okulun rutin işleyişine döne bilmesini sağlamak, yas sürecinin sağlıklı yürütülebilmesini sağlamak, intiharın bulaşıcılığını önlemek adına çalışmaların yürütülmesi önemlidir.</a:t>
            </a:r>
          </a:p>
          <a:p>
            <a:pPr algn="just"/>
            <a:r>
              <a:rPr lang="tr-TR" dirty="0" smtClean="0"/>
              <a:t>Ölüm nedeni intihar olduğunda, okul tarafından cenaze törenine yönelik organizasyon yapılmamalıdır. Cenaze törenine katılmak isteyen öğrencilerin ancak velileri ile birlikte katılabilecekleri vurgulanmalıdır.</a:t>
            </a:r>
            <a:endParaRPr lang="tr-TR" dirty="0"/>
          </a:p>
        </p:txBody>
      </p:sp>
    </p:spTree>
    <p:extLst>
      <p:ext uri="{BB962C8B-B14F-4D97-AF65-F5344CB8AC3E}">
        <p14:creationId xmlns:p14="http://schemas.microsoft.com/office/powerpoint/2010/main" val="141379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1664" y="1606169"/>
            <a:ext cx="10515600" cy="4351338"/>
          </a:xfrm>
        </p:spPr>
        <p:txBody>
          <a:bodyPr/>
          <a:lstStyle/>
          <a:p>
            <a:pPr algn="just"/>
            <a:r>
              <a:rPr lang="tr-TR" dirty="0" smtClean="0"/>
              <a:t>İntihar vakalarında okul tarafından resmi tören yapılması, anı defteri, anı köşesi ve yaka kartı hazırlanması önerilmez. Ancak öğrencilerin yoğun talebi olursa, üç günü geçmeyecek şekil de öğrencilerin duygularını yazılı olarak ifade etmelerine fırsat tanınabilir. Paylaşımların içeriğinin okul psikolojik danışmanı tarafından her gün kontrol edilmesi sağlanır ve dikkat çeken durumlar için bireysel görüşmeler yapılır.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18032" y="2757869"/>
            <a:ext cx="7492951" cy="4219004"/>
          </a:xfrm>
          <a:prstGeom prst="rect">
            <a:avLst/>
          </a:prstGeom>
        </p:spPr>
      </p:pic>
    </p:spTree>
    <p:extLst>
      <p:ext uri="{BB962C8B-B14F-4D97-AF65-F5344CB8AC3E}">
        <p14:creationId xmlns:p14="http://schemas.microsoft.com/office/powerpoint/2010/main" val="239116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81100" y="1916366"/>
            <a:ext cx="9829800" cy="3025269"/>
          </a:xfrm>
          <a:solidFill>
            <a:schemeClr val="accent4">
              <a:lumMod val="60000"/>
              <a:lumOff val="40000"/>
            </a:schemeClr>
          </a:solidFill>
          <a:ln>
            <a:solidFill>
              <a:schemeClr val="accent4">
                <a:lumMod val="60000"/>
                <a:lumOff val="40000"/>
              </a:schemeClr>
            </a:solidFill>
          </a:ln>
        </p:spPr>
        <p:txBody>
          <a:bodyPr>
            <a:noAutofit/>
          </a:bodyPr>
          <a:lstStyle/>
          <a:p>
            <a:pPr algn="ctr"/>
            <a:r>
              <a:rPr lang="tr-TR" sz="5400"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CİNSEL İSTİSMAR TRAVMASINA YÖNELİK PSİKOSOSYAL MÜDAHALE BASAMAKLARI</a:t>
            </a:r>
            <a:endParaRPr lang="tr-TR" sz="5400"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99629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3014" y="1983159"/>
            <a:ext cx="6639346" cy="4351338"/>
          </a:xfrm>
        </p:spPr>
        <p:txBody>
          <a:bodyPr/>
          <a:lstStyle/>
          <a:p>
            <a:pPr algn="just"/>
            <a:r>
              <a:rPr lang="tr-TR" dirty="0" smtClean="0"/>
              <a:t>İntiharın kahramanca, özendirici ve model alınabilecek bir davranış gibi gösterilmemesi için önlemler alınmalıdır.</a:t>
            </a:r>
          </a:p>
          <a:p>
            <a:pPr algn="just"/>
            <a:r>
              <a:rPr lang="tr-TR" dirty="0" smtClean="0"/>
              <a:t>Okulda rutin işleyişe mümkün olduğunca çabuk dönülmesi ve normal müfredata devam edilmesi sağlanmalıdır.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63357" y="429357"/>
            <a:ext cx="6864918" cy="5992368"/>
          </a:xfrm>
          <a:prstGeom prst="rect">
            <a:avLst/>
          </a:prstGeom>
        </p:spPr>
      </p:pic>
    </p:spTree>
    <p:extLst>
      <p:ext uri="{BB962C8B-B14F-4D97-AF65-F5344CB8AC3E}">
        <p14:creationId xmlns:p14="http://schemas.microsoft.com/office/powerpoint/2010/main" val="111281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9"/>
            <a:ext cx="10515600" cy="1325563"/>
          </a:xfrm>
          <a:solidFill>
            <a:schemeClr val="accent4">
              <a:lumMod val="60000"/>
              <a:lumOff val="40000"/>
            </a:schemeClr>
          </a:solidFill>
          <a:ln>
            <a:solidFill>
              <a:schemeClr val="accent4">
                <a:lumMod val="60000"/>
                <a:lumOff val="40000"/>
              </a:schemeClr>
            </a:solidFill>
          </a:ln>
        </p:spPr>
        <p:txBody>
          <a:bodyPr/>
          <a:lstStyle/>
          <a:p>
            <a:pPr algn="ctr"/>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İNTİHAR TRAVMASINDA OKULDA UYGULANMASI GEREKEN BASAMAKLAR</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4839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Fiziksel Önlemlerin Alınması</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a:xfrm>
            <a:off x="776654" y="1987916"/>
            <a:ext cx="10515600" cy="4351338"/>
          </a:xfrm>
        </p:spPr>
        <p:txBody>
          <a:bodyPr>
            <a:scene3d>
              <a:camera prst="orthographicFront"/>
              <a:lightRig rig="soft" dir="t">
                <a:rot lat="0" lon="0" rev="15600000"/>
              </a:lightRig>
            </a:scene3d>
            <a:sp3d extrusionH="57150" prstMaterial="softEdge">
              <a:bevelT w="25400" h="38100"/>
            </a:sp3d>
          </a:bodyPr>
          <a:lstStyle/>
          <a:p>
            <a:endParaRPr lang="tr-TR" dirty="0">
              <a:ln/>
            </a:endParaRPr>
          </a:p>
          <a:p>
            <a:r>
              <a:rPr lang="tr-TR" dirty="0" smtClean="0">
                <a:ln/>
              </a:rPr>
              <a:t>Olay okulda gerçekleştiyse güvenlik çemberinin oluşturulması, olay yerinin koruma altına alınması sağlanır.</a:t>
            </a:r>
          </a:p>
          <a:p>
            <a:r>
              <a:rPr lang="tr-TR" dirty="0" smtClean="0">
                <a:ln/>
              </a:rPr>
              <a:t>Öğrenciler olay yerinden uzaklaştırılır ve güvenli bir alana geçmeleri sağlanır.</a:t>
            </a:r>
            <a:endParaRPr lang="tr-TR" dirty="0">
              <a:ln/>
            </a:endParaRPr>
          </a:p>
        </p:txBody>
      </p:sp>
      <p:sp>
        <p:nvSpPr>
          <p:cNvPr id="4" name="Metin kutusu 3"/>
          <p:cNvSpPr txBox="1"/>
          <p:nvPr/>
        </p:nvSpPr>
        <p:spPr>
          <a:xfrm>
            <a:off x="2400299" y="1890346"/>
            <a:ext cx="6427177" cy="584775"/>
          </a:xfrm>
          <a:prstGeom prst="rect">
            <a:avLst/>
          </a:prstGeom>
          <a:noFill/>
        </p:spPr>
        <p:txBody>
          <a:bodyPr wrap="square" rtlCol="0">
            <a:spAutoFit/>
          </a:bodyPr>
          <a:lstStyle/>
          <a:p>
            <a:pPr algn="ctr"/>
            <a:r>
              <a:rPr lang="tr-TR" sz="3200" b="1" dirty="0" smtClean="0">
                <a:solidFill>
                  <a:schemeClr val="accent4">
                    <a:lumMod val="60000"/>
                    <a:lumOff val="40000"/>
                  </a:schemeClr>
                </a:solidFill>
              </a:rPr>
              <a:t>Olay Anında Yapılacaklar </a:t>
            </a:r>
            <a:endParaRPr lang="tr-TR" sz="3200" b="1" dirty="0">
              <a:solidFill>
                <a:schemeClr val="accent4">
                  <a:lumMod val="60000"/>
                  <a:lumOff val="40000"/>
                </a:schemeClr>
              </a:solidFill>
            </a:endParaRPr>
          </a:p>
        </p:txBody>
      </p:sp>
    </p:spTree>
    <p:extLst>
      <p:ext uri="{BB962C8B-B14F-4D97-AF65-F5344CB8AC3E}">
        <p14:creationId xmlns:p14="http://schemas.microsoft.com/office/powerpoint/2010/main" val="241122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3100" y="1825625"/>
            <a:ext cx="9410700" cy="4351338"/>
          </a:xfrm>
        </p:spPr>
        <p:txBody>
          <a:bodyPr/>
          <a:lstStyle/>
          <a:p>
            <a:pPr algn="just"/>
            <a:r>
              <a:rPr lang="tr-TR" dirty="0" smtClean="0"/>
              <a:t>Okul giriş çıkışlarının kontrol altına alınması için okul güvenliği bilgilendirilir. Olay ile ilgisi olmayan ziyaretçilerin okula girmesine izin verilmez.</a:t>
            </a:r>
          </a:p>
          <a:p>
            <a:pPr algn="just"/>
            <a:r>
              <a:rPr lang="tr-TR" dirty="0" smtClean="0"/>
              <a:t>Okul idaresi veya krize müdahale ekibi tarafın dan sağlık kuruluşları ve emniyet birimlerine (112) haber verilir.</a:t>
            </a:r>
          </a:p>
          <a:p>
            <a:pPr algn="just"/>
            <a:r>
              <a:rPr lang="tr-TR" dirty="0" smtClean="0"/>
              <a:t>Öğrencinin velisi durumla ilgili bilgilendirilir.</a:t>
            </a:r>
          </a:p>
          <a:p>
            <a:pPr algn="just"/>
            <a:r>
              <a:rPr lang="tr-TR" dirty="0" smtClean="0"/>
              <a:t>Okul </a:t>
            </a:r>
            <a:r>
              <a:rPr lang="tr-TR" dirty="0" err="1" smtClean="0"/>
              <a:t>Psikososyal</a:t>
            </a:r>
            <a:r>
              <a:rPr lang="tr-TR" dirty="0" smtClean="0"/>
              <a:t> Koruma, Önleme ve Krize Müdahale Ekibinin toplanması sağlanır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27" y="1047750"/>
            <a:ext cx="4762500" cy="4762500"/>
          </a:xfrm>
          <a:prstGeom prst="rect">
            <a:avLst/>
          </a:prstGeom>
        </p:spPr>
      </p:pic>
    </p:spTree>
    <p:extLst>
      <p:ext uri="{BB962C8B-B14F-4D97-AF65-F5344CB8AC3E}">
        <p14:creationId xmlns:p14="http://schemas.microsoft.com/office/powerpoint/2010/main" val="259593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Gerekli Bilgilendirmelerin Yapılması</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marL="0" indent="0" algn="ctr">
              <a:buNone/>
            </a:pPr>
            <a:r>
              <a:rPr lang="tr-TR" b="1" dirty="0" smtClean="0">
                <a:solidFill>
                  <a:schemeClr val="accent4">
                    <a:lumMod val="60000"/>
                    <a:lumOff val="40000"/>
                  </a:schemeClr>
                </a:solidFill>
              </a:rPr>
              <a:t>İlçe Milli Eğitim Müdürlüğü</a:t>
            </a:r>
          </a:p>
          <a:p>
            <a:pPr algn="just"/>
            <a:r>
              <a:rPr lang="tr-TR" dirty="0" smtClean="0"/>
              <a:t>İlçe milli eğitim müdürlüğüne okul müdürü tarafından bilgi verilir.</a:t>
            </a:r>
          </a:p>
          <a:p>
            <a:endParaRPr lang="tr-TR" dirty="0"/>
          </a:p>
          <a:p>
            <a:pPr marL="0" indent="0" algn="ctr">
              <a:buNone/>
            </a:pPr>
            <a:r>
              <a:rPr lang="tr-TR" b="1" dirty="0" smtClean="0">
                <a:solidFill>
                  <a:schemeClr val="accent4">
                    <a:lumMod val="60000"/>
                    <a:lumOff val="40000"/>
                  </a:schemeClr>
                </a:solidFill>
              </a:rPr>
              <a:t>Öğretmen</a:t>
            </a:r>
          </a:p>
          <a:p>
            <a:pPr algn="just"/>
            <a:r>
              <a:rPr lang="tr-TR" dirty="0" smtClean="0"/>
              <a:t>Öğretmenlere bilgi kirliliği oluşturacak ve sürece zarar verecek söylentilerden kaçınmaları hususunda bilgi verilerek, süreçteki bilgilerin sadece krize müdahale ekibi tarafından paylaşılacağı hatırlatılır.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019" y="202223"/>
            <a:ext cx="3651027" cy="2008065"/>
          </a:xfrm>
          <a:prstGeom prst="rect">
            <a:avLst/>
          </a:prstGeom>
        </p:spPr>
      </p:pic>
    </p:spTree>
    <p:extLst>
      <p:ext uri="{BB962C8B-B14F-4D97-AF65-F5344CB8AC3E}">
        <p14:creationId xmlns:p14="http://schemas.microsoft.com/office/powerpoint/2010/main" val="349653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1293" y="1447556"/>
            <a:ext cx="10515600" cy="4351338"/>
          </a:xfrm>
        </p:spPr>
        <p:txBody>
          <a:bodyPr/>
          <a:lstStyle/>
          <a:p>
            <a:pPr algn="just"/>
            <a:r>
              <a:rPr lang="tr-TR" dirty="0" smtClean="0"/>
              <a:t>Olay ders saatinde gerçekleştiyse olayın içeriğin göre önlemler alınarak, öğrencilerin, ders öğretmeni gözetiminde sınıflarında kalmaları sağlanır.</a:t>
            </a:r>
          </a:p>
          <a:p>
            <a:endParaRPr lang="tr-TR" dirty="0"/>
          </a:p>
          <a:p>
            <a:pPr marL="0" indent="0" algn="ctr">
              <a:buNone/>
            </a:pPr>
            <a:r>
              <a:rPr lang="tr-TR" b="1" dirty="0" smtClean="0">
                <a:solidFill>
                  <a:schemeClr val="accent4">
                    <a:lumMod val="60000"/>
                    <a:lumOff val="40000"/>
                  </a:schemeClr>
                </a:solidFill>
              </a:rPr>
              <a:t>Öğrenci</a:t>
            </a:r>
          </a:p>
          <a:p>
            <a:pPr algn="just"/>
            <a:r>
              <a:rPr lang="tr-TR" dirty="0" smtClean="0"/>
              <a:t>Öğrencilere, ders öğretmenleri tarafından olayın ayrıntısına yer verilmeden bilgilendirme yapılır.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923" y="4425598"/>
            <a:ext cx="4103077" cy="2432401"/>
          </a:xfrm>
          <a:prstGeom prst="rect">
            <a:avLst/>
          </a:prstGeom>
        </p:spPr>
      </p:pic>
    </p:spTree>
    <p:extLst>
      <p:ext uri="{BB962C8B-B14F-4D97-AF65-F5344CB8AC3E}">
        <p14:creationId xmlns:p14="http://schemas.microsoft.com/office/powerpoint/2010/main" val="94860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Örnek Bilgi Notu</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marL="0" indent="0" algn="just">
              <a:buNone/>
            </a:pPr>
            <a:r>
              <a:rPr lang="tr-TR" dirty="0" smtClean="0"/>
              <a:t>“Okulumuzda bir öğrencimizin sağlık durumuyla ilgili bir problem yaşanmaktadır. Sağlık görevlileri tarafından gereken tıbbi müdahale yapılacaktır. Süreç tamamlanıncaya kadar sınıflarımızdan ayrılmamamız gerekmektedir. Olayla ilgili durum netleştikçe sizi bilgilendireceğiz.”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2384"/>
            <a:ext cx="5195233" cy="2725615"/>
          </a:xfrm>
          <a:prstGeom prst="rect">
            <a:avLst/>
          </a:prstGeom>
        </p:spPr>
      </p:pic>
    </p:spTree>
    <p:extLst>
      <p:ext uri="{BB962C8B-B14F-4D97-AF65-F5344CB8AC3E}">
        <p14:creationId xmlns:p14="http://schemas.microsoft.com/office/powerpoint/2010/main" val="121128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32179"/>
            <a:ext cx="10515600" cy="1325563"/>
          </a:xfrm>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Yüksek Risk Grubundaki Öğrencilerin Belirlenmesi</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34573" r="24059"/>
          <a:stretch/>
        </p:blipFill>
        <p:spPr>
          <a:xfrm>
            <a:off x="7297616" y="3771068"/>
            <a:ext cx="5319346" cy="3365722"/>
          </a:xfrm>
          <a:prstGeom prst="rect">
            <a:avLst/>
          </a:prstGeom>
        </p:spPr>
      </p:pic>
      <p:sp>
        <p:nvSpPr>
          <p:cNvPr id="3" name="İçerik Yer Tutucusu 2"/>
          <p:cNvSpPr>
            <a:spLocks noGrp="1"/>
          </p:cNvSpPr>
          <p:nvPr>
            <p:ph idx="1"/>
          </p:nvPr>
        </p:nvSpPr>
        <p:spPr>
          <a:xfrm>
            <a:off x="838200" y="1975094"/>
            <a:ext cx="10515600" cy="4351338"/>
          </a:xfrm>
        </p:spPr>
        <p:txBody>
          <a:bodyPr/>
          <a:lstStyle/>
          <a:p>
            <a:pPr algn="just"/>
            <a:r>
              <a:rPr lang="tr-TR" dirty="0" smtClean="0"/>
              <a:t>Okul </a:t>
            </a:r>
            <a:r>
              <a:rPr lang="tr-TR" dirty="0" err="1" smtClean="0"/>
              <a:t>Psikososyal</a:t>
            </a:r>
            <a:r>
              <a:rPr lang="tr-TR" dirty="0" smtClean="0"/>
              <a:t> Koruma, Önleme ve Krize Müdahale Ekibi, okul psikolojik danışmanı ve sınıf rehber öğretmeninin iş birliği ile etkilenme düzeyi yüksek olan öğrenciler belirlenir;</a:t>
            </a:r>
          </a:p>
          <a:p>
            <a:pPr algn="just"/>
            <a:r>
              <a:rPr lang="tr-TR" dirty="0" smtClean="0"/>
              <a:t>İntihar eden öğrencinin yakın arkadaşları,</a:t>
            </a:r>
          </a:p>
          <a:p>
            <a:pPr algn="just"/>
            <a:r>
              <a:rPr lang="tr-TR" dirty="0" smtClean="0"/>
              <a:t>Olaya tanık olan öğrenciler,</a:t>
            </a:r>
          </a:p>
          <a:p>
            <a:pPr algn="just"/>
            <a:r>
              <a:rPr lang="it-IT" dirty="0" smtClean="0"/>
              <a:t>Daha önce intihar girişimi olan öğrenciler</a:t>
            </a:r>
            <a:endParaRPr lang="tr-TR" dirty="0" smtClean="0"/>
          </a:p>
          <a:p>
            <a:pPr algn="just"/>
            <a:r>
              <a:rPr lang="tr-TR" dirty="0" smtClean="0"/>
              <a:t>Belirlenen öğrencilerin velileri ile iletişime geçilir. </a:t>
            </a:r>
            <a:endParaRPr lang="tr-TR" dirty="0"/>
          </a:p>
        </p:txBody>
      </p:sp>
    </p:spTree>
    <p:extLst>
      <p:ext uri="{BB962C8B-B14F-4D97-AF65-F5344CB8AC3E}">
        <p14:creationId xmlns:p14="http://schemas.microsoft.com/office/powerpoint/2010/main" val="307203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34" y="1866007"/>
            <a:ext cx="5332534" cy="5491689"/>
          </a:xfrm>
          <a:prstGeom prst="rect">
            <a:avLst/>
          </a:prstGeom>
        </p:spPr>
      </p:pic>
      <p:sp>
        <p:nvSpPr>
          <p:cNvPr id="3" name="İçerik Yer Tutucusu 2"/>
          <p:cNvSpPr>
            <a:spLocks noGrp="1"/>
          </p:cNvSpPr>
          <p:nvPr>
            <p:ph idx="1"/>
          </p:nvPr>
        </p:nvSpPr>
        <p:spPr>
          <a:xfrm>
            <a:off x="926123" y="2317994"/>
            <a:ext cx="10515600" cy="4351338"/>
          </a:xfrm>
        </p:spPr>
        <p:txBody>
          <a:bodyPr>
            <a:normAutofit/>
          </a:bodyPr>
          <a:lstStyle/>
          <a:p>
            <a:pPr marL="0" indent="0" algn="ctr">
              <a:buNone/>
            </a:pPr>
            <a:r>
              <a:rPr lang="tr-TR" sz="6600" b="1" dirty="0" smtClean="0">
                <a:ln w="10160">
                  <a:solidFill>
                    <a:schemeClr val="accent1">
                      <a:lumMod val="75000"/>
                    </a:schemeClr>
                  </a:solidFill>
                  <a:prstDash val="solid"/>
                </a:ln>
                <a:solidFill>
                  <a:schemeClr val="accent1">
                    <a:lumMod val="75000"/>
                  </a:schemeClr>
                </a:solidFill>
                <a:effectLst>
                  <a:outerShdw blurRad="38100" dist="22860" dir="5400000" algn="tl" rotWithShape="0">
                    <a:srgbClr val="000000">
                      <a:alpha val="30000"/>
                    </a:srgbClr>
                  </a:outerShdw>
                </a:effectLst>
              </a:rPr>
              <a:t>BİZİ DİNLEDİĞİNİZ İÇİN TEŞEKKÜR EDERİZ</a:t>
            </a:r>
            <a:endParaRPr lang="tr-TR" sz="6600" b="1" dirty="0">
              <a:ln w="10160">
                <a:solidFill>
                  <a:schemeClr val="accent1">
                    <a:lumMod val="75000"/>
                  </a:schemeClr>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6937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04447"/>
            <a:ext cx="10515600" cy="1325563"/>
          </a:xfrm>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Tanım:</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68" y="4150594"/>
            <a:ext cx="5712069" cy="2872262"/>
          </a:xfrm>
          <a:prstGeom prst="rect">
            <a:avLst/>
          </a:prstGeom>
        </p:spPr>
      </p:pic>
      <p:sp>
        <p:nvSpPr>
          <p:cNvPr id="3" name="İçerik Yer Tutucusu 2"/>
          <p:cNvSpPr>
            <a:spLocks noGrp="1"/>
          </p:cNvSpPr>
          <p:nvPr>
            <p:ph idx="1"/>
          </p:nvPr>
        </p:nvSpPr>
        <p:spPr/>
        <p:txBody>
          <a:bodyPr/>
          <a:lstStyle/>
          <a:p>
            <a:pPr marL="0" indent="0" algn="just">
              <a:buNone/>
            </a:pPr>
            <a:r>
              <a:rPr lang="tr-TR" dirty="0" smtClean="0"/>
              <a:t>Cinsel istismar, çocuğun fiziksel ve psikolojik sağlığı üzerinde son derece sarsıcı ve yıkıcı bir etki ye sahiptir ve mağdurun sağlığı üzerinde uzun süreli negatif sosyal, fiziksel ve psikolojik etkilere yol açmaktadır.</a:t>
            </a:r>
          </a:p>
          <a:p>
            <a:pPr marL="0" indent="0" algn="just">
              <a:buNone/>
            </a:pPr>
            <a:r>
              <a:rPr lang="tr-TR" dirty="0" smtClean="0"/>
              <a:t>Cinsel istismar, gelişimini tamamlamamış ve yaşı küçük olan bir çocuğun bir erişkin tarafından cinsel haz amacı ile zorla ya da ikna edilerek cinsel uyarı ve doyum için kullanılması, </a:t>
            </a:r>
            <a:r>
              <a:rPr lang="tr-TR" dirty="0" err="1" smtClean="0"/>
              <a:t>fuhuşa</a:t>
            </a:r>
            <a:r>
              <a:rPr lang="tr-TR" dirty="0" smtClean="0"/>
              <a:t> zorlanması, pornografi gibi suçlarda cinsel obje olarak kullanılmasıdır (Polat, 2000; </a:t>
            </a:r>
            <a:r>
              <a:rPr lang="tr-TR" dirty="0" err="1" smtClean="0"/>
              <a:t>Nurcombe</a:t>
            </a:r>
            <a:r>
              <a:rPr lang="tr-TR" dirty="0" smtClean="0"/>
              <a:t>, 2000).</a:t>
            </a:r>
            <a:endParaRPr lang="tr-TR" dirty="0"/>
          </a:p>
        </p:txBody>
      </p:sp>
    </p:spTree>
    <p:extLst>
      <p:ext uri="{BB962C8B-B14F-4D97-AF65-F5344CB8AC3E}">
        <p14:creationId xmlns:p14="http://schemas.microsoft.com/office/powerpoint/2010/main" val="115314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Öneriler:</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marL="0" indent="0" algn="just">
              <a:buNone/>
            </a:pPr>
            <a:r>
              <a:rPr lang="tr-TR" dirty="0" smtClean="0"/>
              <a:t>Türk Ceza Kanunu’nun (TCK) 279. maddesi gereği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 bildirim yapılır. İstismarı bildirme, suçlama değil şüphenin dile getirilmesidir. Bu nedenle her bir şüphe ilgili makamlarla paylaşılmalıdır.</a:t>
            </a:r>
            <a:endParaRPr lang="tr-TR" dirty="0"/>
          </a:p>
        </p:txBody>
      </p:sp>
    </p:spTree>
    <p:extLst>
      <p:ext uri="{BB962C8B-B14F-4D97-AF65-F5344CB8AC3E}">
        <p14:creationId xmlns:p14="http://schemas.microsoft.com/office/powerpoint/2010/main" val="92807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0954" y="798878"/>
            <a:ext cx="10515600" cy="3201622"/>
          </a:xfrm>
        </p:spPr>
        <p:txBody>
          <a:bodyPr>
            <a:normAutofit fontScale="92500" lnSpcReduction="10000"/>
          </a:bodyPr>
          <a:lstStyle/>
          <a:p>
            <a:pPr algn="just"/>
            <a:r>
              <a:rPr lang="tr-TR" dirty="0" smtClean="0"/>
              <a:t>İhmal ve/veya istismar durumu ile ilgili bildirimde bulunmak için çocuğun beyanı esastır. Kanıt bulmayı gerektirmez. Bu nedenle çocuğun beyanını doğrulayacak kanıt arayışına gidilmemelidir. </a:t>
            </a:r>
          </a:p>
          <a:p>
            <a:pPr algn="just"/>
            <a:endParaRPr lang="tr-TR" dirty="0"/>
          </a:p>
          <a:p>
            <a:pPr algn="just"/>
            <a:r>
              <a:rPr lang="tr-TR" dirty="0" smtClean="0">
                <a:solidFill>
                  <a:srgbClr val="FF0000"/>
                </a:solidFill>
              </a:rPr>
              <a:t>Bildirim hususunda herkes eşit derecede sorumludur. Bilgiyi öğrenen ilk kişi bildirimi yapmak ta öncelikli sorumludur.</a:t>
            </a:r>
          </a:p>
          <a:p>
            <a:pPr algn="just"/>
            <a:endParaRPr lang="tr-TR" dirty="0" smtClean="0"/>
          </a:p>
          <a:p>
            <a:pPr algn="just"/>
            <a:r>
              <a:rPr lang="tr-TR" dirty="0" smtClean="0"/>
              <a:t>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03" y="2752725"/>
            <a:ext cx="5514975" cy="4105275"/>
          </a:xfrm>
          <a:prstGeom prst="rect">
            <a:avLst/>
          </a:prstGeom>
        </p:spPr>
      </p:pic>
      <p:sp>
        <p:nvSpPr>
          <p:cNvPr id="5" name="Metin kutusu 4"/>
          <p:cNvSpPr txBox="1"/>
          <p:nvPr/>
        </p:nvSpPr>
        <p:spPr>
          <a:xfrm>
            <a:off x="4615961" y="4136588"/>
            <a:ext cx="6611816" cy="1292662"/>
          </a:xfrm>
          <a:prstGeom prst="rect">
            <a:avLst/>
          </a:prstGeom>
          <a:noFill/>
        </p:spPr>
        <p:txBody>
          <a:bodyPr wrap="square" rtlCol="0">
            <a:spAutoFit/>
          </a:bodyPr>
          <a:lstStyle/>
          <a:p>
            <a:pPr marL="457200" indent="-457200">
              <a:buFont typeface="Arial" panose="020B0604020202020204" pitchFamily="34" charset="0"/>
              <a:buChar char="•"/>
            </a:pPr>
            <a:r>
              <a:rPr lang="tr-TR" sz="2600" dirty="0" smtClean="0"/>
              <a:t>Bir cinsel istismar vakası öğrencinin kendisi veya başkaları tarafından aktarılabilir.</a:t>
            </a:r>
          </a:p>
          <a:p>
            <a:endParaRPr lang="tr-TR" sz="2600" dirty="0"/>
          </a:p>
        </p:txBody>
      </p:sp>
    </p:spTree>
    <p:extLst>
      <p:ext uri="{BB962C8B-B14F-4D97-AF65-F5344CB8AC3E}">
        <p14:creationId xmlns:p14="http://schemas.microsoft.com/office/powerpoint/2010/main" val="318773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1292" y="1280502"/>
            <a:ext cx="10515600" cy="4351338"/>
          </a:xfrm>
        </p:spPr>
        <p:txBody>
          <a:bodyPr/>
          <a:lstStyle/>
          <a:p>
            <a:pPr algn="just"/>
            <a:r>
              <a:rPr lang="tr-TR" dirty="0" smtClean="0"/>
              <a:t>İstismar vakalarında zaman aşımı yoktur. İstismarın üzerinden uzun bir zaman geçmiş olması durumunda da bildirimde bulunulmalıdır.</a:t>
            </a:r>
          </a:p>
          <a:p>
            <a:pPr algn="just"/>
            <a:endParaRPr lang="tr-TR" dirty="0"/>
          </a:p>
          <a:p>
            <a:pPr algn="just"/>
            <a:r>
              <a:rPr lang="tr-TR" dirty="0" smtClean="0"/>
              <a:t>Eğer olay okul genelinde duyulmadıysa bununla ilgili herhangi bir bilgilendirme çalışması yapılmamalı ve gizlilik sağlanarak yasal süreç tamamlanmalıdır. Kişinin mahremiyetinin korunması açısından olaydan haberdar olanlar doğru tespit edilmeli ve bilgilendirmenin yapılacağı kişiler, sınıflar, gruplar bu doğrultuda belirlenmelidir. </a:t>
            </a:r>
            <a:endParaRPr lang="tr-TR" dirty="0"/>
          </a:p>
        </p:txBody>
      </p:sp>
    </p:spTree>
    <p:extLst>
      <p:ext uri="{BB962C8B-B14F-4D97-AF65-F5344CB8AC3E}">
        <p14:creationId xmlns:p14="http://schemas.microsoft.com/office/powerpoint/2010/main" val="152844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58008" y="2766219"/>
            <a:ext cx="10515600" cy="1325563"/>
          </a:xfrm>
          <a:solidFill>
            <a:schemeClr val="accent4">
              <a:lumMod val="60000"/>
              <a:lumOff val="40000"/>
            </a:schemeClr>
          </a:solidFill>
          <a:ln>
            <a:solidFill>
              <a:schemeClr val="accent4">
                <a:lumMod val="60000"/>
                <a:lumOff val="40000"/>
              </a:schemeClr>
            </a:solidFill>
          </a:ln>
        </p:spPr>
        <p:txBody>
          <a:bodyPr/>
          <a:lstStyle/>
          <a:p>
            <a:pPr algn="ctr"/>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CİNSEL İSTİSMAR TRAVMASINDA OKULDA UYGULAMASI GEREKEN BASAMAKLAR</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9572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Fiziksel ve Güvenlik Önlemlerinin Alınması</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algn="just"/>
            <a:r>
              <a:rPr lang="tr-TR" dirty="0" smtClean="0"/>
              <a:t>Olay okulda yaşanmışsa, istismara uğrayan çocuğun ve istismarcının güvenliği sağlanır. Mağdur istismar ortamından ve istismarcıdan uzaklaştırılır. İstismarcı ve mağdur aynı okulda öğrenci ise aileler okula aynı anda çağrılmaz. </a:t>
            </a:r>
            <a:endParaRPr lang="tr-TR" dirty="0"/>
          </a:p>
          <a:p>
            <a:pPr algn="just"/>
            <a:endParaRPr lang="tr-TR" dirty="0" smtClean="0"/>
          </a:p>
          <a:p>
            <a:pPr algn="just"/>
            <a:r>
              <a:rPr lang="tr-TR" dirty="0" smtClean="0"/>
              <a:t> İhtiyaç halinde 112 aranır</a:t>
            </a:r>
            <a:endParaRPr lang="tr-TR" dirty="0"/>
          </a:p>
        </p:txBody>
      </p:sp>
    </p:spTree>
    <p:extLst>
      <p:ext uri="{BB962C8B-B14F-4D97-AF65-F5344CB8AC3E}">
        <p14:creationId xmlns:p14="http://schemas.microsoft.com/office/powerpoint/2010/main" val="317207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Bildirimde Bulunma Süreci</a:t>
            </a:r>
            <a:endParaRPr lang="tr-TR" b="1"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pPr algn="just"/>
            <a:r>
              <a:rPr lang="tr-TR" dirty="0" smtClean="0"/>
              <a:t>Bilgiyi alan kişi okul müdürüne bildirimde bulunur</a:t>
            </a:r>
          </a:p>
          <a:p>
            <a:pPr algn="just"/>
            <a:r>
              <a:rPr lang="tr-TR" dirty="0" smtClean="0"/>
              <a:t>Okul müdürü, bildirimi alır almaz İlçe Emniyet Çocuk Şubeye (EÇŞ) sözlü ihbarda/bildirimde bulu nur. </a:t>
            </a:r>
          </a:p>
          <a:p>
            <a:pPr algn="just"/>
            <a:r>
              <a:rPr lang="tr-TR" dirty="0" smtClean="0"/>
              <a:t>İhtiyaç halinde İlçe Koruma, Önleme ve Krize Müdahale Ekibinden destek alınır.</a:t>
            </a:r>
          </a:p>
          <a:p>
            <a:pPr algn="just"/>
            <a:r>
              <a:rPr lang="tr-TR" dirty="0" smtClean="0"/>
              <a:t>Olaya dair bilginin edinilmesi ile ilgili süreç, okul psikolojik danışmanı ve okul müdürü ile işbirliği içerisinde yürütülür.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546" y="149470"/>
            <a:ext cx="2135064" cy="2135064"/>
          </a:xfrm>
          <a:prstGeom prst="rect">
            <a:avLst/>
          </a:prstGeom>
        </p:spPr>
      </p:pic>
    </p:spTree>
    <p:extLst>
      <p:ext uri="{BB962C8B-B14F-4D97-AF65-F5344CB8AC3E}">
        <p14:creationId xmlns:p14="http://schemas.microsoft.com/office/powerpoint/2010/main" val="19797786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1154</Words>
  <Application>Microsoft Office PowerPoint</Application>
  <PresentationFormat>Geniş ekran</PresentationFormat>
  <Paragraphs>79</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Calibri Light</vt:lpstr>
      <vt:lpstr>Office Teması</vt:lpstr>
      <vt:lpstr>PSİKOSOSYAL KORUMA, ÖNLEME VE KRİZE MÜDAHALE </vt:lpstr>
      <vt:lpstr>CİNSEL İSTİSMAR TRAVMASINA YÖNELİK PSİKOSOSYAL MÜDAHALE BASAMAKLARI</vt:lpstr>
      <vt:lpstr>Tanım:</vt:lpstr>
      <vt:lpstr>Öneriler:</vt:lpstr>
      <vt:lpstr>PowerPoint Sunusu</vt:lpstr>
      <vt:lpstr>PowerPoint Sunusu</vt:lpstr>
      <vt:lpstr>CİNSEL İSTİSMAR TRAVMASINDA OKULDA UYGULAMASI GEREKEN BASAMAKLAR</vt:lpstr>
      <vt:lpstr>Fiziksel ve Güvenlik Önlemlerinin Alınması</vt:lpstr>
      <vt:lpstr>Bildirimde Bulunma Süreci</vt:lpstr>
      <vt:lpstr>PowerPoint Sunusu</vt:lpstr>
      <vt:lpstr>PowerPoint Sunusu</vt:lpstr>
      <vt:lpstr>PowerPoint Sunusu</vt:lpstr>
      <vt:lpstr>PowerPoint Sunusu</vt:lpstr>
      <vt:lpstr>Bildirim Sonrası Süreç</vt:lpstr>
      <vt:lpstr>İNTİHAR TRAVMASINA YÖNELİK PSİKOSOSYAL MÜDAHALE BASAMAKLARI</vt:lpstr>
      <vt:lpstr>Tanım:</vt:lpstr>
      <vt:lpstr>PowerPoint Sunusu</vt:lpstr>
      <vt:lpstr>Öneriler:</vt:lpstr>
      <vt:lpstr>PowerPoint Sunusu</vt:lpstr>
      <vt:lpstr>PowerPoint Sunusu</vt:lpstr>
      <vt:lpstr>İNTİHAR TRAVMASINDA OKULDA UYGULANMASI GEREKEN BASAMAKLAR</vt:lpstr>
      <vt:lpstr>Fiziksel Önlemlerin Alınması</vt:lpstr>
      <vt:lpstr>PowerPoint Sunusu</vt:lpstr>
      <vt:lpstr>Gerekli Bilgilendirmelerin Yapılması</vt:lpstr>
      <vt:lpstr>PowerPoint Sunusu</vt:lpstr>
      <vt:lpstr>Örnek Bilgi Notu</vt:lpstr>
      <vt:lpstr>Yüksek Risk Grubundaki Öğrencilerin Belirlenmesi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Talha Kuru</dc:creator>
  <cp:lastModifiedBy>Talha Kuru</cp:lastModifiedBy>
  <cp:revision>12</cp:revision>
  <dcterms:created xsi:type="dcterms:W3CDTF">2025-09-17T19:01:59Z</dcterms:created>
  <dcterms:modified xsi:type="dcterms:W3CDTF">2025-09-17T21:29:55Z</dcterms:modified>
</cp:coreProperties>
</file>